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3" r:id="rId32"/>
    <p:sldId id="293" r:id="rId33"/>
    <p:sldId id="289" r:id="rId34"/>
    <p:sldId id="290" r:id="rId35"/>
    <p:sldId id="291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15"/>
    <a:srgbClr val="000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820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515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979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666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72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838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324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99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138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996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761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5889B-BC78-4170-A213-5031948DDEF5}" type="datetimeFigureOut">
              <a:rPr lang="en-IN" smtClean="0"/>
              <a:t>22-11-2020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2BC36-D69A-4604-9913-54C7E04C4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147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4794502_8k-video-of-a-motion-design-brain-with-neurons_by_julost_pre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128" y="222968"/>
            <a:ext cx="7811441" cy="4393936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9403" y="4293096"/>
            <a:ext cx="10363200" cy="1058291"/>
          </a:xfrm>
        </p:spPr>
        <p:txBody>
          <a:bodyPr/>
          <a:lstStyle/>
          <a:p>
            <a:r>
              <a:rPr lang="en-IN" dirty="0" smtClean="0">
                <a:solidFill>
                  <a:schemeClr val="bg1">
                    <a:lumMod val="75000"/>
                  </a:schemeClr>
                </a:solidFill>
                <a:latin typeface="Baskerville Old Face" panose="02020602080505020303" pitchFamily="18" charset="0"/>
              </a:rPr>
              <a:t>C</a:t>
            </a:r>
            <a:r>
              <a:rPr lang="en-IN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e</a:t>
            </a:r>
            <a:r>
              <a:rPr lang="en-IN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r</a:t>
            </a:r>
            <a:r>
              <a:rPr lang="en-IN" dirty="0" smtClean="0">
                <a:solidFill>
                  <a:srgbClr val="C00000"/>
                </a:solidFill>
                <a:latin typeface="Baskerville Old Face" panose="02020602080505020303" pitchFamily="18" charset="0"/>
              </a:rPr>
              <a:t>e</a:t>
            </a:r>
            <a:r>
              <a:rPr lang="en-IN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b</a:t>
            </a:r>
            <a:r>
              <a:rPr lang="en-IN" dirty="0" smtClean="0">
                <a:solidFill>
                  <a:srgbClr val="14F83A"/>
                </a:solidFill>
                <a:latin typeface="Baskerville Old Face" panose="02020602080505020303" pitchFamily="18" charset="0"/>
              </a:rPr>
              <a:t>r</a:t>
            </a:r>
            <a:r>
              <a:rPr lang="en-IN" dirty="0" smtClean="0">
                <a:solidFill>
                  <a:srgbClr val="1A1AF2"/>
                </a:solidFill>
                <a:latin typeface="Baskerville Old Face" panose="02020602080505020303" pitchFamily="18" charset="0"/>
              </a:rPr>
              <a:t>o</a:t>
            </a:r>
            <a:r>
              <a:rPr lang="en-IN" dirty="0" smtClean="0">
                <a:solidFill>
                  <a:srgbClr val="7030A0"/>
                </a:solidFill>
                <a:latin typeface="Baskerville Old Face" panose="02020602080505020303" pitchFamily="18" charset="0"/>
              </a:rPr>
              <a:t>v</a:t>
            </a:r>
            <a:r>
              <a:rPr lang="en-IN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a</a:t>
            </a:r>
            <a:r>
              <a:rPr lang="en-IN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s</a:t>
            </a:r>
            <a:r>
              <a:rPr lang="en-IN" dirty="0" smtClean="0">
                <a:solidFill>
                  <a:schemeClr val="accent2"/>
                </a:solidFill>
                <a:latin typeface="Baskerville Old Face" panose="02020602080505020303" pitchFamily="18" charset="0"/>
              </a:rPr>
              <a:t>c</a:t>
            </a:r>
            <a:r>
              <a:rPr lang="en-IN" dirty="0" smtClean="0">
                <a:solidFill>
                  <a:schemeClr val="bg2">
                    <a:lumMod val="75000"/>
                  </a:schemeClr>
                </a:solidFill>
                <a:latin typeface="Baskerville Old Face" panose="02020602080505020303" pitchFamily="18" charset="0"/>
              </a:rPr>
              <a:t>u</a:t>
            </a:r>
            <a:r>
              <a:rPr lang="en-IN" dirty="0" smtClean="0">
                <a:solidFill>
                  <a:schemeClr val="accent3">
                    <a:lumMod val="75000"/>
                  </a:schemeClr>
                </a:solidFill>
                <a:latin typeface="Baskerville Old Face" panose="02020602080505020303" pitchFamily="18" charset="0"/>
              </a:rPr>
              <a:t>l</a:t>
            </a:r>
            <a:r>
              <a:rPr lang="en-IN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a</a:t>
            </a:r>
            <a:r>
              <a:rPr lang="en-IN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r</a:t>
            </a:r>
            <a:r>
              <a:rPr lang="en-IN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IN" dirty="0" smtClean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A</a:t>
            </a:r>
            <a:r>
              <a:rPr lang="en-IN" dirty="0" smtClean="0">
                <a:solidFill>
                  <a:srgbClr val="14F83A"/>
                </a:solidFill>
                <a:latin typeface="Baskerville Old Face" panose="02020602080505020303" pitchFamily="18" charset="0"/>
              </a:rPr>
              <a:t>c</a:t>
            </a:r>
            <a:r>
              <a:rPr lang="en-IN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c</a:t>
            </a:r>
            <a:r>
              <a:rPr lang="en-IN" dirty="0" smtClean="0">
                <a:solidFill>
                  <a:srgbClr val="00B0F0"/>
                </a:solidFill>
                <a:latin typeface="Baskerville Old Face" panose="02020602080505020303" pitchFamily="18" charset="0"/>
              </a:rPr>
              <a:t>i</a:t>
            </a:r>
            <a:r>
              <a:rPr lang="en-IN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d</a:t>
            </a:r>
            <a:r>
              <a:rPr lang="en-IN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e</a:t>
            </a:r>
            <a:r>
              <a:rPr lang="en-IN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n</a:t>
            </a:r>
            <a:r>
              <a:rPr lang="en-IN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t</a:t>
            </a:r>
            <a:r>
              <a:rPr lang="en-IN" dirty="0" smtClean="0">
                <a:solidFill>
                  <a:schemeClr val="bg1">
                    <a:lumMod val="95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en-IN" dirty="0" smtClean="0">
                <a:solidFill>
                  <a:srgbClr val="14F83A"/>
                </a:solidFill>
                <a:latin typeface="Baskerville Old Face" panose="02020602080505020303" pitchFamily="18" charset="0"/>
              </a:rPr>
              <a:t>(</a:t>
            </a:r>
            <a:r>
              <a:rPr lang="en-IN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CVA</a:t>
            </a:r>
            <a:r>
              <a:rPr lang="en-IN" dirty="0" smtClean="0">
                <a:solidFill>
                  <a:srgbClr val="14F83A"/>
                </a:solidFill>
                <a:latin typeface="Baskerville Old Face" panose="02020602080505020303" pitchFamily="18" charset="0"/>
              </a:rPr>
              <a:t>)</a:t>
            </a:r>
            <a:endParaRPr lang="en-IN" dirty="0">
              <a:solidFill>
                <a:srgbClr val="14F83A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32171" y="5829267"/>
            <a:ext cx="4309931" cy="672075"/>
          </a:xfrm>
        </p:spPr>
        <p:txBody>
          <a:bodyPr>
            <a:normAutofit/>
          </a:bodyPr>
          <a:lstStyle/>
          <a:p>
            <a:r>
              <a:rPr lang="en-IN" dirty="0" err="1" smtClean="0">
                <a:solidFill>
                  <a:srgbClr val="14F83A"/>
                </a:solidFill>
                <a:latin typeface="Baskerville Old Face" panose="02020602080505020303" pitchFamily="18" charset="0"/>
              </a:rPr>
              <a:t>Arun</a:t>
            </a:r>
            <a:r>
              <a:rPr lang="en-IN" dirty="0" smtClean="0">
                <a:solidFill>
                  <a:srgbClr val="14F83A"/>
                </a:solidFill>
                <a:latin typeface="Baskerville Old Face" panose="02020602080505020303" pitchFamily="18" charset="0"/>
              </a:rPr>
              <a:t> R Nair, MD</a:t>
            </a:r>
            <a:endParaRPr lang="en-IN" dirty="0">
              <a:solidFill>
                <a:srgbClr val="14F83A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8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32723"/>
            <a:ext cx="12192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Global Ischemic Injury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Global ischemic injury occurs in the setting of complete cardiovascular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collapse, such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as with ventricular fibrillation, electromechanical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dissociation, and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asystole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Some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neurons are particularly vulnerable to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ischemic injury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and will be selectively damaged, whereas neurons only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millimetres away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may be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spared.</a:t>
            </a:r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hypotension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areas of brain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between 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territories of major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arteries,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between the middle cerebral artery and posterior cerebral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artery, and between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penetrating arteries from distal branches of the middle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cerebral artery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lenticulostriate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arteries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are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especially vulnerable and are termed watershed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areas.</a:t>
            </a:r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4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duration of anoxia, the duration of cardiopulmonary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resuscitation (CPR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), and the cause of cardiac arrest are related to poor outcome after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CPR but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none of these factors accurately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discriminate between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poor and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favorable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outcomes.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Prognosis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also cannot be based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on 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circumstances of CPR or on elevated body temperature alone.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Myoclonus 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status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epilepticus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within the first day after cardiac arrest implies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poor prognosis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as does the absence of pupillary or corneal reflexes or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extensor motor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responses 3 days after cardiac arrest in patients who remain comatose.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Bilateral absence of cortical somatosensory evoked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responses within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1 to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3 days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also portends a poor prognosis.</a:t>
            </a:r>
          </a:p>
        </p:txBody>
      </p:sp>
    </p:spTree>
    <p:extLst>
      <p:ext uri="{BB962C8B-B14F-4D97-AF65-F5344CB8AC3E}">
        <p14:creationId xmlns:p14="http://schemas.microsoft.com/office/powerpoint/2010/main" val="248315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4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Diffuse Hypoxic Injury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Diffuse hypoxia can alter cognition, cause confusion, impair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consciousness, and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lead to coma, which can be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irreversible.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Causes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include travel to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high altitudes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severe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anemia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and pulmonary disease.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Symptoms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are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generally present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when the Pao2 abruptly falls to less than 40 mm Hg.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Increases in cerebral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blood flow can partially compensate for slow declines in Pao2,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which may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still cause symptoms with further or rapid reductions</a:t>
            </a:r>
            <a:r>
              <a:rPr lang="en-IN" dirty="0">
                <a:solidFill>
                  <a:srgbClr val="0070C0"/>
                </a:solidFill>
                <a:latin typeface="ArnoPro-Regular"/>
              </a:rPr>
              <a:t>.</a:t>
            </a:r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4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Focal Ischemic Injury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Focal ischemic injury is caused by occlusion of a cervical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or intracranial artery that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supplies the brain.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injury can occur from many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causes, 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majority of strokes are related to thrombotic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or embolic occlusion.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flow is not restored within minutes,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core area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of irreversible brain injury is commonly produced.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surrounding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area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variable size, depending on the artery involved and the integrity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collaterals 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which blood flow is reduced, will suffer injury that is not irreversible.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brain in this area, termed the penumbra, is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electrically quiescent and contributes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to the resulting neurologic deficit. </a:t>
            </a:r>
          </a:p>
        </p:txBody>
      </p:sp>
    </p:spTree>
    <p:extLst>
      <p:ext uri="{BB962C8B-B14F-4D97-AF65-F5344CB8AC3E}">
        <p14:creationId xmlns:p14="http://schemas.microsoft.com/office/powerpoint/2010/main" val="7123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32723"/>
            <a:ext cx="1219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Because the pH of 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extracellular fluid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the penumbral zone is low, vessels are maximally dilated and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cerebral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autoregulatory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response is inoperative.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Because cerebrovascular resistance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the penumbral zone is fixed, any decline in mean arterial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pressure can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further reduce its cerebral blood flow, thereby extending 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volume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infarcted brain tissue</a:t>
            </a:r>
            <a:r>
              <a:rPr lang="en-IN" sz="3000" dirty="0">
                <a:solidFill>
                  <a:srgbClr val="000000"/>
                </a:solidFill>
                <a:latin typeface="Rockwell" panose="02060603020205020403" pitchFamily="18" charset="0"/>
              </a:rPr>
              <a:t>.</a:t>
            </a:r>
            <a:endParaRPr lang="en-IN" sz="3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3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37833"/>
            <a:ext cx="1219200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PATHOPHYSIOLOGY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Because the brain has no reserve energy supply, energy-dependent neuronal and glial processes stop soon after acute deprivation of blood and oxygen.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Calcium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ions enter depolarized neurons and glia, where they activate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second messengers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including lipases and proteases, thereby releasing free fatty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acids and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generating free radicals that degrade cellular organelles and membranes.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Depolarized neurons also release high levels of excitatory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neurotransmitters, such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glutamate into synapses, which leads to further neuronal depolarization and calcium entry. </a:t>
            </a:r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32723"/>
            <a:ext cx="12192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Once this cascade has been initiated, neurons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may still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degenerate over time by apoptosis (programmed cell death) even if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blood flow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restored.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lvl="0" algn="just"/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CEREBRAL HEMORRHAGE</a:t>
            </a:r>
          </a:p>
          <a:p>
            <a:pPr marL="514350" lvl="0" indent="-51435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Subarachnoid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bleeding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between the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pial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and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arachnoid coverings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over the brain, is most commonly related to a ruptured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aneurysm.</a:t>
            </a:r>
          </a:p>
          <a:p>
            <a:pPr marL="514350" lvl="0" indent="-51435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Cerebral aneurysms may occur spontaneously or be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acquired as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 result of infection or trauma.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514350" lvl="0" indent="-51435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More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common in first-degree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relatives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patients who have a cerebral aneurysm and with certain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conditions, such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as autosomal dominant polycystic kidney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disease and type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IV Ehlers-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Danlos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syndrome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546" y="1041221"/>
            <a:ext cx="11887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most common causes of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parenchymal brain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hemorrhages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are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hypertension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cerebral amyloid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angiopathy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Myriad other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potential vascular and nonvascular causes, including vascular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malformations,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vasculitis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venous sinus thrombosis, and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coagulopathies, are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less common.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Some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tumors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(e.g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., melanoma and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renal cell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carcinoma)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can be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manifested as an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Hypertension-related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occurs in typical areas of the brain (i.e., basal ganglia,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thalamus, basis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pontis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and cerebellum).</a:t>
            </a:r>
          </a:p>
        </p:txBody>
      </p:sp>
    </p:spTree>
    <p:extLst>
      <p:ext uri="{BB962C8B-B14F-4D97-AF65-F5344CB8AC3E}">
        <p14:creationId xmlns:p14="http://schemas.microsoft.com/office/powerpoint/2010/main" val="19199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32723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CEREBRAL EDEMA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When neurons and glia are injured by ischemia, energy metabolism fails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and 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cells can no longer maintain normal ion gradients between 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intracellular and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extracellular compartments.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result is cytotoxic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edema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in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which cells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swell soon after the injury.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Neurons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glia, and endothelial cells can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be affected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Vasogenic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edema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which may occur as a result of disruption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blood-brain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barrier due to injury to the endothelium, allows large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molecules to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pass through the blood-brain barrier and to gain access to the brain.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61820"/>
            <a:ext cx="1199023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Edema generally peaks between 48 and 72 hours after the onset of ischemic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injury. 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patients with ischemic stroke, the development of cytotoxic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edema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can lead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to an increase in intracranial pressure and, when severe, herniation.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 patients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craniotomy can be considered to relieve the pressure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until the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edema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subsides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Neurons, glia, and endothelial cells are also damaged in the setting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of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itself is a space-occupying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lesion that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can also be associated with both cytotoxic and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vasogenic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edema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168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4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A </a:t>
            </a:r>
            <a:r>
              <a:rPr lang="en-IN" sz="3000" b="0" i="0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stroke, or cerebrovascular accident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,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is defined as an abrupt onset of a neurologic deficit that is attributable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to a focal vascular cause. The definition of stroke is clinical,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and laboratory studies including brain imaging are used to support the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diagnosis.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The clinical manifestations of stroke are highly variable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because of the complex anatomy of the brain and its vasculature.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1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Cerebral ischemia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is caused by a reduction in blood flow that lasts longer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than several seconds.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Neurologic symptoms are manifest within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seconds because neurons lack glycogen, so energy failure is rapid.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If the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cessation of flow lasts for more than a few minutes, </a:t>
            </a:r>
            <a:r>
              <a:rPr lang="en-IN" sz="3000" b="0" i="1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infarction</a:t>
            </a:r>
            <a:r>
              <a:rPr lang="en-IN" sz="3000" b="0" i="1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or death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of brain tissue results. </a:t>
            </a:r>
            <a:endParaRPr lang="en-IN" sz="3000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7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5"/>
            <a:ext cx="1219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Mass effect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from cerebellar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can compress the fourth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ventricle (thereby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leading to obstructive hydrocephalus), compress the brain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stem (thereby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compromising the reticular activating system and impairing consciousness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), 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cause herniation.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Surgical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evacuation of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haemorrhage 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not of proven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value,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but emergent evacuation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of cerebellar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can be life-saving and leave surviving patients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with little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or no long-term functional impairment.</a:t>
            </a:r>
          </a:p>
        </p:txBody>
      </p:sp>
    </p:spTree>
    <p:extLst>
      <p:ext uri="{BB962C8B-B14F-4D97-AF65-F5344CB8AC3E}">
        <p14:creationId xmlns:p14="http://schemas.microsoft.com/office/powerpoint/2010/main" val="15111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389445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I</a:t>
            </a:r>
            <a:r>
              <a:rPr lang="en-IN" sz="3000" b="1" dirty="0">
                <a:solidFill>
                  <a:srgbClr val="C00000"/>
                </a:solidFill>
                <a:latin typeface="Rockwell" panose="02060603020205020403" pitchFamily="18" charset="0"/>
              </a:rPr>
              <a:t>SCH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EMIC</a:t>
            </a:r>
            <a:r>
              <a:rPr lang="en-IN" sz="3000" b="1" dirty="0">
                <a:solidFill>
                  <a:srgbClr val="C00000"/>
                </a:solidFill>
                <a:latin typeface="Rockwell" panose="02060603020205020403" pitchFamily="18" charset="0"/>
              </a:rPr>
              <a:t> </a:t>
            </a:r>
            <a:r>
              <a:rPr lang="en-IN" sz="3000" b="1" dirty="0">
                <a:solidFill>
                  <a:srgbClr val="00B050"/>
                </a:solidFill>
                <a:latin typeface="Rockwell" panose="02060603020205020403" pitchFamily="18" charset="0"/>
              </a:rPr>
              <a:t>CERE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BRO</a:t>
            </a:r>
            <a:r>
              <a:rPr lang="en-IN" sz="3000" b="1" dirty="0">
                <a:solidFill>
                  <a:srgbClr val="00B050"/>
                </a:solidFill>
                <a:latin typeface="Rockwell" panose="02060603020205020403" pitchFamily="18" charset="0"/>
              </a:rPr>
              <a:t>VAS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CUL</a:t>
            </a:r>
            <a:r>
              <a:rPr lang="en-IN" sz="3000" b="1" dirty="0">
                <a:solidFill>
                  <a:srgbClr val="C00000"/>
                </a:solidFill>
                <a:latin typeface="Rockwell" panose="02060603020205020403" pitchFamily="18" charset="0"/>
              </a:rPr>
              <a:t>AR </a:t>
            </a:r>
            <a:r>
              <a:rPr lang="en-IN" sz="3000" b="1" dirty="0">
                <a:solidFill>
                  <a:srgbClr val="00B050"/>
                </a:solidFill>
                <a:latin typeface="Rockwell" panose="02060603020205020403" pitchFamily="18" charset="0"/>
              </a:rPr>
              <a:t>DIS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EASE</a:t>
            </a:r>
            <a:endParaRPr lang="en-IN" sz="3000" dirty="0">
              <a:solidFill>
                <a:srgbClr val="FFFF00"/>
              </a:solidFill>
              <a:latin typeface="Rockwell" panose="02060603020205020403" pitchFamily="18" charset="0"/>
            </a:endParaRPr>
          </a:p>
        </p:txBody>
      </p:sp>
      <p:pic>
        <p:nvPicPr>
          <p:cNvPr id="4" name="istockphoto-483687383-640_adpp_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4658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32723"/>
            <a:ext cx="12192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Ischemic cerebrovascular disease is caused by an impairment of blood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supply to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brain.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injury may be focal (related to occlusion of a single artery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), multifocal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(related to occlusion of several arteries), or diffuse.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Although certain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clinical features (e.g., severe hypertension, headache, impaired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consciousness) may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suggest brain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haemorrhage rather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than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ischemia, it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not possible to differentiate the two sets of conditions without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 brain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imaging study.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absence of an inflammatory disease such as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vasculitis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other rare conditions, simultaneous involvement of more than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one vascular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distribution suggests a proximal source of embolism (i.e.,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cardiogenic 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 proximal arterial source).</a:t>
            </a:r>
          </a:p>
        </p:txBody>
      </p:sp>
    </p:spTree>
    <p:extLst>
      <p:ext uri="{BB962C8B-B14F-4D97-AF65-F5344CB8AC3E}">
        <p14:creationId xmlns:p14="http://schemas.microsoft.com/office/powerpoint/2010/main" val="27203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5"/>
            <a:ext cx="12192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EPIDEMIOLOGY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Stroke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(ischemic and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hemorrhagic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) is the second leading cause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death worldwide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and the fourth leading cause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death.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It is also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one of the leading causes of adult disability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Hypertension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single most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important,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and 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risk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stroke increases with increasing blood pressure with no threshold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effect.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Diabetes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associated with an approximate doubling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risk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stroke.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Atrial fibrillation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associated with up to 25% of ischemic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strokes.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err="1">
                <a:solidFill>
                  <a:srgbClr val="FF0000"/>
                </a:solidFill>
                <a:latin typeface="Rockwell" panose="02060603020205020403" pitchFamily="18" charset="0"/>
              </a:rPr>
              <a:t>Extracranial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 carotid artery stenosis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found in up to 5 to 10%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individuals older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than 65 years and is associated with about 10% of all ischemic strokes.</a:t>
            </a:r>
          </a:p>
          <a:p>
            <a:pPr algn="just"/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32723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Unlike with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CAD, the overall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association between high cholesterol concentration and the risk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of stroke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less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certain.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Ischemic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stroke risk is associated with higher levels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of total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cholesterol, whereas the risk of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hemorrhagic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stroke is increased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with lower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cholesterol levels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Other factors associated with the risk of stroke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-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migraine </a:t>
            </a: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headaches with aura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, </a:t>
            </a:r>
            <a:r>
              <a:rPr lang="en-IN" sz="3000" dirty="0" smtClean="0">
                <a:solidFill>
                  <a:srgbClr val="00B050"/>
                </a:solidFill>
                <a:latin typeface="Rockwell" panose="02060603020205020403" pitchFamily="18" charset="0"/>
              </a:rPr>
              <a:t>women </a:t>
            </a:r>
            <a:r>
              <a:rPr lang="en-IN" sz="3000" dirty="0">
                <a:solidFill>
                  <a:srgbClr val="00B050"/>
                </a:solidFill>
                <a:latin typeface="Rockwell" panose="02060603020205020403" pitchFamily="18" charset="0"/>
              </a:rPr>
              <a:t>who </a:t>
            </a:r>
            <a:r>
              <a:rPr lang="en-IN" sz="3000" dirty="0" smtClean="0">
                <a:solidFill>
                  <a:srgbClr val="00B050"/>
                </a:solidFill>
                <a:latin typeface="Rockwell" panose="02060603020205020403" pitchFamily="18" charset="0"/>
              </a:rPr>
              <a:t>smoke receiving oral </a:t>
            </a:r>
            <a:r>
              <a:rPr lang="en-IN" sz="3000" dirty="0">
                <a:solidFill>
                  <a:srgbClr val="00B050"/>
                </a:solidFill>
                <a:latin typeface="Rockwell" panose="02060603020205020403" pitchFamily="18" charset="0"/>
              </a:rPr>
              <a:t>contraceptives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;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elevated </a:t>
            </a:r>
            <a:r>
              <a:rPr lang="en-IN" sz="3000" dirty="0" err="1">
                <a:solidFill>
                  <a:srgbClr val="FF0000"/>
                </a:solidFill>
                <a:latin typeface="Rockwell" panose="02060603020205020403" pitchFamily="18" charset="0"/>
              </a:rPr>
              <a:t>homocysteine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 level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;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high lipoprotein (a) </a:t>
            </a: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level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; </a:t>
            </a: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postmenopausal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hormone replacement </a:t>
            </a: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therapy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; </a:t>
            </a: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coagulation disorders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;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systemic infection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;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renal </a:t>
            </a: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impairment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;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low vitamin D </a:t>
            </a: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levels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;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and a </a:t>
            </a: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variety of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environmental factors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</a:t>
            </a:r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including high levels of air pollution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1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14443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ischemia may be caused when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progressive stenosis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at the site of an atherosclerotic plaque leads to hemodynamic compromise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affecting distal brain tissue.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Sometimes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bleeding into the plaque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can lead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to abrupt arterial occlusion, and sometimes a thrombus that has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formed on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 ulcerated plaque may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embolize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and occlude a distal artery.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Occlusion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 cerebral artery, however, does not necessarily lead to ischemic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brain injury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Blood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may still reach the supplied territory through collaterals,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either through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circle of Willis or from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extracranial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-intracranial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anastomoses.</a:t>
            </a:r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46584"/>
            <a:ext cx="34833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000" b="1" dirty="0">
                <a:solidFill>
                  <a:srgbClr val="C00000"/>
                </a:solidFill>
                <a:latin typeface="Rockwell" panose="02060603020205020403" pitchFamily="18" charset="0"/>
              </a:rPr>
              <a:t>PATHOBIOLOGY</a:t>
            </a:r>
          </a:p>
        </p:txBody>
      </p:sp>
    </p:spTree>
    <p:extLst>
      <p:ext uri="{BB962C8B-B14F-4D97-AF65-F5344CB8AC3E}">
        <p14:creationId xmlns:p14="http://schemas.microsoft.com/office/powerpoint/2010/main" val="30688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32723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Other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arteriopathies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such as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fibromuscular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dysplasia ,may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also lead to single,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large-vessel distribution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ischemic stroke.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Atherosclerosis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of the ascending aorta or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aortic arch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can lead to the formation of thrombus, which can then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embolize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to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 cerebral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artery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Atrial fibrillation is the single most common cause of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cardioembolic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stroke. Cardiac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causes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cerebral embolism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include clots or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vegetations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in patients with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valvular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heart disease,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such as mechanical prosthetic heart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valves,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infectious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endocarditis,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and nonbacterial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endocarditis;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and mural thrombi in patients with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cardiomyopathy 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myocardial infarction (MI), particularly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anteroseptal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MI. </a:t>
            </a:r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4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Paradoxical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embolism of a venous clot across a congenital heart defect, such as a patent foramen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ovale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or an atrial septal defect</a:t>
            </a:r>
            <a:r>
              <a:rPr lang="en-IN" sz="3000">
                <a:solidFill>
                  <a:srgbClr val="0070C0"/>
                </a:solidFill>
                <a:latin typeface="Rockwell" panose="02060603020205020403" pitchFamily="18" charset="0"/>
              </a:rPr>
              <a:t>, </a:t>
            </a:r>
            <a:r>
              <a:rPr lang="en-IN" sz="3000" smtClean="0">
                <a:solidFill>
                  <a:srgbClr val="0070C0"/>
                </a:solidFill>
                <a:latin typeface="Rockwell" panose="02060603020205020403" pitchFamily="18" charset="0"/>
              </a:rPr>
              <a:t>is another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potential cause of embolic stroke.</a:t>
            </a:r>
          </a:p>
        </p:txBody>
      </p:sp>
    </p:spTree>
    <p:extLst>
      <p:ext uri="{BB962C8B-B14F-4D97-AF65-F5344CB8AC3E}">
        <p14:creationId xmlns:p14="http://schemas.microsoft.com/office/powerpoint/2010/main" val="26825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9362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000" b="1" dirty="0">
                <a:solidFill>
                  <a:schemeClr val="bg1"/>
                </a:solidFill>
                <a:latin typeface="Rockwell" panose="02060603020205020403" pitchFamily="18" charset="0"/>
              </a:rPr>
              <a:t>CLINICAL </a:t>
            </a:r>
            <a:r>
              <a:rPr lang="en-IN" sz="3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MANIFESTATIONS</a:t>
            </a:r>
            <a:endParaRPr lang="en-IN" sz="30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254422"/>
              </p:ext>
            </p:extLst>
          </p:nvPr>
        </p:nvGraphicFramePr>
        <p:xfrm>
          <a:off x="32198" y="1320071"/>
          <a:ext cx="12159802" cy="5242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50653"/>
                <a:gridCol w="8809149"/>
              </a:tblGrid>
              <a:tr h="381077"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Rockwell" panose="02060603020205020403" pitchFamily="18" charset="0"/>
                        </a:rPr>
                        <a:t>OCCLUDED ARTERY</a:t>
                      </a:r>
                      <a:endParaRPr lang="en-IN" sz="2200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b="1" i="0" u="none" strike="noStrike" baseline="0" dirty="0" smtClean="0">
                          <a:latin typeface="Rockwell" panose="02060603020205020403" pitchFamily="18" charset="0"/>
                        </a:rPr>
                        <a:t>CLINICAL MANIFESTATIONS</a:t>
                      </a:r>
                      <a:endParaRPr lang="en-IN" sz="2200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  <a:tr h="3810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Internal carotid artery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dirty="0" err="1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Ipsilateral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visual loss,</a:t>
                      </a:r>
                      <a:r>
                        <a:rPr lang="en-IN" sz="2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IN" sz="2200" dirty="0" err="1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Ipsilateral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middle cerebral artery syndrome</a:t>
                      </a:r>
                      <a:endParaRPr lang="en-IN" sz="2200" dirty="0">
                        <a:solidFill>
                          <a:srgbClr val="7030A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  <a:tr h="381077"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Anterior </a:t>
                      </a:r>
                      <a:r>
                        <a:rPr lang="en-IN" sz="2200" dirty="0" err="1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choroidal</a:t>
                      </a:r>
                      <a:r>
                        <a:rPr lang="en-IN" sz="220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 artery </a:t>
                      </a:r>
                      <a:endParaRPr lang="en-IN" sz="2200" dirty="0">
                        <a:solidFill>
                          <a:srgbClr val="00206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Contralateral hemiparesis,</a:t>
                      </a:r>
                      <a:r>
                        <a:rPr lang="en-IN" sz="2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Contralateral sensory impairment</a:t>
                      </a:r>
                    </a:p>
                    <a:p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Contralateral visual field defect</a:t>
                      </a:r>
                      <a:endParaRPr lang="en-IN" sz="2200" dirty="0">
                        <a:solidFill>
                          <a:srgbClr val="7030A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  <a:tr h="381077"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Anterior cerebral artery </a:t>
                      </a:r>
                      <a:endParaRPr lang="en-IN" sz="2200" dirty="0">
                        <a:solidFill>
                          <a:srgbClr val="00206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Contralateral leg &gt; arm paresis,</a:t>
                      </a:r>
                      <a:r>
                        <a:rPr lang="en-IN" sz="2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Contralateral leg &gt; arm sensory deficit</a:t>
                      </a:r>
                      <a:endParaRPr lang="en-IN" sz="2200" dirty="0">
                        <a:solidFill>
                          <a:srgbClr val="7030A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  <a:tr h="381077"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</a:rPr>
                        <a:t>Middle cerebral artery </a:t>
                      </a:r>
                      <a:endParaRPr lang="en-IN" sz="2200" dirty="0">
                        <a:solidFill>
                          <a:srgbClr val="00206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Contralateral hemiparesis affecting face and arm &gt; leg,</a:t>
                      </a:r>
                      <a:r>
                        <a:rPr lang="en-IN" sz="2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Contralateral sensory deficit affecting face and arm &gt; leg,</a:t>
                      </a:r>
                      <a:r>
                        <a:rPr lang="en-IN" sz="2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Contralateral visual field defect,</a:t>
                      </a:r>
                      <a:r>
                        <a:rPr lang="en-IN" sz="2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Aphasia (dominant hemisphere),</a:t>
                      </a:r>
                      <a:r>
                        <a:rPr lang="en-IN" sz="2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Contralateral </a:t>
                      </a:r>
                      <a:r>
                        <a:rPr lang="en-IN" sz="2200" dirty="0" err="1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hemispatial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neglect (</a:t>
                      </a:r>
                      <a:r>
                        <a:rPr lang="en-IN" sz="2200" dirty="0" err="1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nondominant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or</a:t>
                      </a:r>
                      <a:r>
                        <a:rPr lang="en-IN" sz="2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 </a:t>
                      </a:r>
                      <a:r>
                        <a:rPr lang="en-IN" sz="220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</a:rPr>
                        <a:t>dominant hemisphere)</a:t>
                      </a:r>
                      <a:endParaRPr lang="en-IN" sz="2200" dirty="0">
                        <a:solidFill>
                          <a:srgbClr val="7030A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  <a:tr h="381077"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Posterior cerebral artery </a:t>
                      </a:r>
                      <a:endParaRPr lang="en-IN" sz="2200" dirty="0">
                        <a:solidFill>
                          <a:srgbClr val="00206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Contralateral homonymous hemianopia (or </a:t>
                      </a:r>
                      <a:r>
                        <a:rPr lang="pt-BR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homonymous superior or inferior quadrantanopia), </a:t>
                      </a:r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Contralateral sensory deficits (thalamic involvement)</a:t>
                      </a:r>
                      <a:endParaRPr lang="en-IN" sz="2200" dirty="0">
                        <a:solidFill>
                          <a:srgbClr val="7030A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67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634453"/>
              </p:ext>
            </p:extLst>
          </p:nvPr>
        </p:nvGraphicFramePr>
        <p:xfrm>
          <a:off x="32198" y="1619563"/>
          <a:ext cx="12159802" cy="414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50653"/>
                <a:gridCol w="8809149"/>
              </a:tblGrid>
              <a:tr h="381077">
                <a:tc>
                  <a:txBody>
                    <a:bodyPr/>
                    <a:lstStyle/>
                    <a:p>
                      <a:r>
                        <a:rPr lang="en-IN" sz="2200" dirty="0" smtClean="0">
                          <a:latin typeface="Rockwell" panose="02060603020205020403" pitchFamily="18" charset="0"/>
                        </a:rPr>
                        <a:t>OCCLUDED ARTERY</a:t>
                      </a:r>
                      <a:endParaRPr lang="en-IN" sz="2200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b="1" i="0" u="none" strike="noStrike" baseline="0" dirty="0" smtClean="0">
                          <a:latin typeface="Rockwell" panose="02060603020205020403" pitchFamily="18" charset="0"/>
                        </a:rPr>
                        <a:t>CLINICAL MANIFESTATIONS</a:t>
                      </a:r>
                      <a:endParaRPr lang="en-IN" sz="2200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  <a:tr h="381077"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Basilar artery tip </a:t>
                      </a:r>
                      <a:endParaRPr lang="en-IN" sz="2200" dirty="0">
                        <a:solidFill>
                          <a:srgbClr val="00206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Bilateral central visual loss, Confusion</a:t>
                      </a:r>
                      <a:endParaRPr lang="en-IN" sz="2200" dirty="0">
                        <a:solidFill>
                          <a:srgbClr val="7030A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  <a:tr h="381077"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Basilar artery </a:t>
                      </a:r>
                      <a:endParaRPr lang="en-IN" sz="2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err="1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Ipsilateral</a:t>
                      </a:r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cranial nerve deficit, Contralateral hemiparesis, Contralateral sensory impairment affecting arm and/or leg,</a:t>
                      </a:r>
                    </a:p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Coordination deficit.</a:t>
                      </a:r>
                      <a:endParaRPr lang="en-IN" sz="2200" dirty="0">
                        <a:solidFill>
                          <a:srgbClr val="7030A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  <a:tr h="381077"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Vertebral artery, posterior inferior cerebellar artery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err="1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Ipsilateral</a:t>
                      </a:r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sensory impairment over the face, Dysphagia, </a:t>
                      </a:r>
                      <a:r>
                        <a:rPr lang="en-IN" sz="2200" b="0" i="0" u="none" strike="noStrike" kern="1200" baseline="0" dirty="0" err="1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Ipsilateral</a:t>
                      </a:r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Horner syndrome, Ataxia</a:t>
                      </a:r>
                      <a:endParaRPr lang="en-IN" sz="2200" dirty="0">
                        <a:solidFill>
                          <a:srgbClr val="7030A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  <a:tr h="381077"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00206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Superior cerebellar artery </a:t>
                      </a:r>
                      <a:endParaRPr lang="en-IN" sz="2200" dirty="0">
                        <a:solidFill>
                          <a:srgbClr val="00206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Gait ataxia</a:t>
                      </a:r>
                    </a:p>
                    <a:p>
                      <a:r>
                        <a:rPr lang="en-IN" sz="2200" b="0" i="0" u="none" strike="noStrike" kern="1200" baseline="0" dirty="0" err="1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Ipsilateral</a:t>
                      </a:r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limb ataxia</a:t>
                      </a:r>
                    </a:p>
                    <a:p>
                      <a:r>
                        <a:rPr lang="en-IN" sz="2200" b="0" i="0" u="none" strike="noStrike" kern="1200" baseline="0" dirty="0" smtClean="0">
                          <a:solidFill>
                            <a:srgbClr val="7030A0"/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Variable contralateral limb weakness</a:t>
                      </a:r>
                      <a:endParaRPr lang="en-IN" sz="2200" dirty="0">
                        <a:solidFill>
                          <a:srgbClr val="7030A0"/>
                        </a:solidFill>
                        <a:latin typeface="Rockwell" panose="020606030202050204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8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4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When blood flow is quickly restored, brain tissue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can recover fully and the patient’s symptoms are only transient: this is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called a </a:t>
            </a:r>
            <a:r>
              <a:rPr lang="en-IN" sz="3000" b="0" i="1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transient ischemic attack </a:t>
            </a:r>
            <a:r>
              <a:rPr lang="en-IN" sz="3000" b="0" i="0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(TIA).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TIA</a:t>
            </a:r>
            <a:r>
              <a:rPr lang="en-IN" sz="30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requires that all neurologic signs and symptoms resolve within 24 h without evidence of brain infarction on brain imaging.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Stroke has occurred if the neurologic signs and symptoms last for &gt;24 h or brain infarction is demonstrated.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A generalized reduction due to systemic hypotension usually produces syncope.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If low cerebral blood flow persists for a longer duration, then infarction in the border zones between the major cerebral artery distributions may develop.</a:t>
            </a:r>
            <a:endParaRPr lang="en-IN" sz="3000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4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000" b="1" dirty="0" smtClean="0">
                <a:solidFill>
                  <a:schemeClr val="bg1"/>
                </a:solidFill>
                <a:latin typeface="Rockwell" panose="02060603020205020403" pitchFamily="18" charset="0"/>
              </a:rPr>
              <a:t>DIAGNOSIS</a:t>
            </a:r>
            <a:endParaRPr lang="en-IN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95883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diagnosis of ischemic stroke depends on acquiring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 accurate history, eliciting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key findings on general and neurologic examinations, and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obtaining supporting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data from selected laboratory studies.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Laboratory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testing can help exclude conditions that may mimic, complicate, or lead to an acute ischemic stroke.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Tests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include a complete blood count and platelet count,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prothrombin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time/international normalized ratio (INR), activated partial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thromboplastin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time, blood glucose level, serum electrolytes, tests of renal function, troponin level, and oxygen saturation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N" sz="3000" b="1">
                <a:solidFill>
                  <a:prstClr val="white"/>
                </a:solidFill>
                <a:latin typeface="Rockwell" panose="02060603020205020403" pitchFamily="18" charset="0"/>
              </a:rPr>
              <a:t>DIAGNOSIS</a:t>
            </a:r>
            <a:endParaRPr lang="en-IN" sz="2400" b="1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151" y="1997839"/>
            <a:ext cx="11990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 electrocardiogram should be obtained urgently, and the patient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should be sent for a CT brain scan or MRI as soon as he or she is stable enough.</a:t>
            </a:r>
          </a:p>
        </p:txBody>
      </p:sp>
    </p:spTree>
    <p:extLst>
      <p:ext uri="{BB962C8B-B14F-4D97-AF65-F5344CB8AC3E}">
        <p14:creationId xmlns:p14="http://schemas.microsoft.com/office/powerpoint/2010/main" val="32502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389445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000" b="1" dirty="0" smtClean="0">
                <a:solidFill>
                  <a:srgbClr val="FFFF00"/>
                </a:solidFill>
                <a:latin typeface="Rockwell" panose="02060603020205020403" pitchFamily="18" charset="0"/>
              </a:rPr>
              <a:t>H</a:t>
            </a:r>
            <a:r>
              <a:rPr lang="en-IN" sz="3000" b="1" dirty="0" smtClean="0">
                <a:solidFill>
                  <a:srgbClr val="00B0F0"/>
                </a:solidFill>
                <a:latin typeface="Rockwell" panose="02060603020205020403" pitchFamily="18" charset="0"/>
              </a:rPr>
              <a:t>E</a:t>
            </a:r>
            <a:r>
              <a:rPr lang="en-IN" sz="3000" b="1" dirty="0" smtClean="0">
                <a:solidFill>
                  <a:srgbClr val="FFFF00"/>
                </a:solidFill>
                <a:latin typeface="Rockwell" panose="02060603020205020403" pitchFamily="18" charset="0"/>
              </a:rPr>
              <a:t>M</a:t>
            </a:r>
            <a:r>
              <a:rPr lang="en-IN" sz="3000" b="1" dirty="0" smtClean="0">
                <a:solidFill>
                  <a:srgbClr val="92D050"/>
                </a:solidFill>
                <a:latin typeface="Rockwell" panose="02060603020205020403" pitchFamily="18" charset="0"/>
              </a:rPr>
              <a:t>O</a:t>
            </a:r>
            <a:r>
              <a:rPr lang="en-IN" sz="3000" b="1" dirty="0" smtClean="0">
                <a:solidFill>
                  <a:srgbClr val="00B0F0"/>
                </a:solidFill>
                <a:latin typeface="Rockwell" panose="02060603020205020403" pitchFamily="18" charset="0"/>
              </a:rPr>
              <a:t>R</a:t>
            </a:r>
            <a:r>
              <a:rPr lang="en-IN" sz="3000" b="1" dirty="0" smtClean="0">
                <a:solidFill>
                  <a:srgbClr val="FFFF00"/>
                </a:solidFill>
                <a:latin typeface="Rockwell" panose="02060603020205020403" pitchFamily="18" charset="0"/>
              </a:rPr>
              <a:t>R</a:t>
            </a:r>
            <a:r>
              <a:rPr lang="en-IN" sz="3000" b="1" dirty="0" smtClean="0">
                <a:solidFill>
                  <a:srgbClr val="92D050"/>
                </a:solidFill>
                <a:latin typeface="Rockwell" panose="02060603020205020403" pitchFamily="18" charset="0"/>
              </a:rPr>
              <a:t>H</a:t>
            </a:r>
            <a:r>
              <a:rPr lang="en-IN" sz="3000" b="1" dirty="0" smtClean="0">
                <a:solidFill>
                  <a:srgbClr val="00B0F0"/>
                </a:solidFill>
                <a:latin typeface="Rockwell" panose="02060603020205020403" pitchFamily="18" charset="0"/>
              </a:rPr>
              <a:t>A</a:t>
            </a:r>
            <a:r>
              <a:rPr lang="en-IN" sz="3000" b="1" dirty="0" smtClean="0">
                <a:solidFill>
                  <a:srgbClr val="FFFF00"/>
                </a:solidFill>
                <a:latin typeface="Rockwell" panose="02060603020205020403" pitchFamily="18" charset="0"/>
              </a:rPr>
              <a:t>G</a:t>
            </a:r>
            <a:r>
              <a:rPr lang="en-IN" sz="3000" b="1" dirty="0" smtClean="0">
                <a:solidFill>
                  <a:srgbClr val="92D050"/>
                </a:solidFill>
                <a:latin typeface="Rockwell" panose="02060603020205020403" pitchFamily="18" charset="0"/>
              </a:rPr>
              <a:t>I</a:t>
            </a:r>
            <a:r>
              <a:rPr lang="en-IN" sz="3000" b="1" dirty="0" smtClean="0">
                <a:solidFill>
                  <a:srgbClr val="00B0F0"/>
                </a:solidFill>
                <a:latin typeface="Rockwell" panose="02060603020205020403" pitchFamily="18" charset="0"/>
              </a:rPr>
              <a:t>C</a:t>
            </a:r>
            <a:r>
              <a:rPr lang="en-IN" sz="30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</a:t>
            </a:r>
            <a:r>
              <a:rPr lang="en-IN" sz="3000" b="1" dirty="0">
                <a:solidFill>
                  <a:srgbClr val="00B050"/>
                </a:solidFill>
                <a:latin typeface="Rockwell" panose="02060603020205020403" pitchFamily="18" charset="0"/>
              </a:rPr>
              <a:t>C</a:t>
            </a:r>
            <a:r>
              <a:rPr lang="en-IN" sz="3000" b="1" dirty="0">
                <a:solidFill>
                  <a:srgbClr val="FF0000"/>
                </a:solidFill>
                <a:latin typeface="Rockwell" panose="02060603020205020403" pitchFamily="18" charset="0"/>
              </a:rPr>
              <a:t>E</a:t>
            </a:r>
            <a:r>
              <a:rPr lang="en-IN" sz="3000" b="1" dirty="0">
                <a:solidFill>
                  <a:srgbClr val="00B050"/>
                </a:solidFill>
                <a:latin typeface="Rockwell" panose="02060603020205020403" pitchFamily="18" charset="0"/>
              </a:rPr>
              <a:t>R</a:t>
            </a:r>
            <a:r>
              <a:rPr lang="en-IN" sz="3000" b="1" dirty="0">
                <a:solidFill>
                  <a:srgbClr val="FF0000"/>
                </a:solidFill>
                <a:latin typeface="Rockwell" panose="02060603020205020403" pitchFamily="18" charset="0"/>
              </a:rPr>
              <a:t>E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B</a:t>
            </a:r>
            <a:r>
              <a:rPr lang="en-IN" sz="3000" b="1" dirty="0">
                <a:solidFill>
                  <a:srgbClr val="FF0000"/>
                </a:solidFill>
                <a:latin typeface="Rockwell" panose="02060603020205020403" pitchFamily="18" charset="0"/>
              </a:rPr>
              <a:t>R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O</a:t>
            </a:r>
            <a:r>
              <a:rPr lang="en-IN" sz="3000" b="1" dirty="0">
                <a:solidFill>
                  <a:srgbClr val="00B050"/>
                </a:solidFill>
                <a:latin typeface="Rockwell" panose="02060603020205020403" pitchFamily="18" charset="0"/>
              </a:rPr>
              <a:t>V</a:t>
            </a:r>
            <a:r>
              <a:rPr lang="en-IN" sz="3000" b="1" dirty="0">
                <a:solidFill>
                  <a:srgbClr val="FF0000"/>
                </a:solidFill>
                <a:latin typeface="Rockwell" panose="02060603020205020403" pitchFamily="18" charset="0"/>
              </a:rPr>
              <a:t>A</a:t>
            </a:r>
            <a:r>
              <a:rPr lang="en-IN" sz="3000" b="1" dirty="0">
                <a:solidFill>
                  <a:srgbClr val="00B050"/>
                </a:solidFill>
                <a:latin typeface="Rockwell" panose="02060603020205020403" pitchFamily="18" charset="0"/>
              </a:rPr>
              <a:t>S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C</a:t>
            </a:r>
            <a:r>
              <a:rPr lang="en-IN" sz="3000" b="1" dirty="0">
                <a:solidFill>
                  <a:srgbClr val="FF0000"/>
                </a:solidFill>
                <a:latin typeface="Rockwell" panose="02060603020205020403" pitchFamily="18" charset="0"/>
              </a:rPr>
              <a:t>U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L</a:t>
            </a:r>
            <a:r>
              <a:rPr lang="en-IN" sz="3000" b="1" dirty="0">
                <a:solidFill>
                  <a:srgbClr val="C00000"/>
                </a:solidFill>
                <a:latin typeface="Rockwell" panose="02060603020205020403" pitchFamily="18" charset="0"/>
              </a:rPr>
              <a:t>AR </a:t>
            </a:r>
            <a:r>
              <a:rPr lang="en-IN" sz="3000" b="1" dirty="0">
                <a:solidFill>
                  <a:srgbClr val="00B050"/>
                </a:solidFill>
                <a:latin typeface="Rockwell" panose="02060603020205020403" pitchFamily="18" charset="0"/>
              </a:rPr>
              <a:t>D</a:t>
            </a:r>
            <a:r>
              <a:rPr lang="en-IN" sz="3000" b="1" dirty="0">
                <a:solidFill>
                  <a:srgbClr val="FF0000"/>
                </a:solidFill>
                <a:latin typeface="Rockwell" panose="02060603020205020403" pitchFamily="18" charset="0"/>
              </a:rPr>
              <a:t>I</a:t>
            </a:r>
            <a:r>
              <a:rPr lang="en-IN" sz="3000" b="1" dirty="0">
                <a:solidFill>
                  <a:srgbClr val="00B050"/>
                </a:solidFill>
                <a:latin typeface="Rockwell" panose="02060603020205020403" pitchFamily="18" charset="0"/>
              </a:rPr>
              <a:t>S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E</a:t>
            </a:r>
            <a:r>
              <a:rPr lang="en-IN" sz="3000" b="1" dirty="0">
                <a:solidFill>
                  <a:srgbClr val="FF0000"/>
                </a:solidFill>
                <a:latin typeface="Rockwell" panose="02060603020205020403" pitchFamily="18" charset="0"/>
              </a:rPr>
              <a:t>A</a:t>
            </a:r>
            <a:r>
              <a:rPr lang="en-IN" sz="3000" b="1" dirty="0">
                <a:solidFill>
                  <a:srgbClr val="FFFF00"/>
                </a:solidFill>
                <a:latin typeface="Rockwell" panose="02060603020205020403" pitchFamily="18" charset="0"/>
              </a:rPr>
              <a:t>SE</a:t>
            </a:r>
            <a:endParaRPr lang="en-IN" sz="3000" dirty="0">
              <a:solidFill>
                <a:srgbClr val="FFFF00"/>
              </a:solidFill>
              <a:latin typeface="Rockwell" panose="02060603020205020403" pitchFamily="18" charset="0"/>
            </a:endParaRPr>
          </a:p>
        </p:txBody>
      </p:sp>
      <p:pic>
        <p:nvPicPr>
          <p:cNvPr id="4" name="istockphoto-483687383-640_adpp_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4658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7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371586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Approximately 20% of all strokes are due to spontaneous intracranial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,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which about three quarters are caused by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haemorrhage and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one quarter by subarachnoid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Intracerebral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, which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most frequently caused by the rupture of small penetrating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arteries, results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a focal collection of clot within the brain parenchyma.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By comparison, subarachnoid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is caused by rupture of vessels on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brain’s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surface, most often due to a congenital aneurysm, and results in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diffusion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blood throughout the cerebrospinal fluid (CSF) spaces. </a:t>
            </a:r>
          </a:p>
        </p:txBody>
      </p:sp>
    </p:spTree>
    <p:extLst>
      <p:ext uri="{BB962C8B-B14F-4D97-AF65-F5344CB8AC3E}">
        <p14:creationId xmlns:p14="http://schemas.microsoft.com/office/powerpoint/2010/main" val="15743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55732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about 40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% of either form of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hemorrhagic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stroke, blood extends into 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brain’s ventricles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a devastating complication known as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intraventricular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Both types of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hemorrhagic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stroke have high mortality rates, but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recovery and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survival have improved in recent decades owing to advances in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neurocritical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care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897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6293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000" b="1" dirty="0">
                <a:solidFill>
                  <a:schemeClr val="bg1"/>
                </a:solidFill>
                <a:latin typeface="Rockwell" panose="02060603020205020403" pitchFamily="18" charset="0"/>
              </a:rPr>
              <a:t>EPIDEMIOLOGY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42876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Involving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young adults.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Subarachnoid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accounts for 5% of all strokes, with an incidence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of approximately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1 in 10,000 individuals annually.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Women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are affected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more than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men are, and the rate is twice as high in African Americans as in whites.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About 10% of patients with subarachnoid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have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first-degree relative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who has also had a subarachnoid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haemorrhage.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80% of cases, subarachnoid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is caused by a rupture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 intracranial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saccular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or berry aneurysm.</a:t>
            </a:r>
          </a:p>
        </p:txBody>
      </p:sp>
    </p:spTree>
    <p:extLst>
      <p:ext uri="{BB962C8B-B14F-4D97-AF65-F5344CB8AC3E}">
        <p14:creationId xmlns:p14="http://schemas.microsoft.com/office/powerpoint/2010/main" val="17497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000" b="1" dirty="0">
                <a:solidFill>
                  <a:srgbClr val="FFFFFF"/>
                </a:solidFill>
                <a:latin typeface="Rockwell" panose="02060603020205020403" pitchFamily="18" charset="0"/>
              </a:rPr>
              <a:t>CLINICAL MANIFESTATIONS</a:t>
            </a:r>
            <a:endParaRPr lang="en-IN" sz="3000" b="1" dirty="0"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49251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classic symptom of subarachnoid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is a </a:t>
            </a:r>
            <a:r>
              <a:rPr lang="en-IN" sz="3000" dirty="0">
                <a:solidFill>
                  <a:srgbClr val="C00000"/>
                </a:solidFill>
                <a:latin typeface="Rockwell" panose="02060603020205020403" pitchFamily="18" charset="0"/>
              </a:rPr>
              <a:t>rapidly </a:t>
            </a:r>
            <a:r>
              <a:rPr lang="en-IN" sz="30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developing, severe </a:t>
            </a:r>
            <a:r>
              <a:rPr lang="en-IN" sz="3000" dirty="0">
                <a:solidFill>
                  <a:srgbClr val="C00000"/>
                </a:solidFill>
                <a:latin typeface="Rockwell" panose="02060603020205020403" pitchFamily="18" charset="0"/>
              </a:rPr>
              <a:t>“thunderclap” headache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which the patient typically refers to as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“worst </a:t>
            </a:r>
            <a:r>
              <a:rPr lang="en-IN" sz="3000" dirty="0">
                <a:solidFill>
                  <a:srgbClr val="C00000"/>
                </a:solidFill>
                <a:latin typeface="Rockwell" panose="02060603020205020403" pitchFamily="18" charset="0"/>
              </a:rPr>
              <a:t>headache of my life.” </a:t>
            </a:r>
            <a:endParaRPr lang="en-IN" sz="3000" dirty="0" smtClean="0">
              <a:solidFill>
                <a:srgbClr val="C0000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headache is usually generalized, but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focal pain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may refer to the site of aneurysmal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rupture.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Commonly associated symptoms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include </a:t>
            </a:r>
            <a:r>
              <a:rPr lang="en-IN" sz="30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stiff </a:t>
            </a:r>
            <a:r>
              <a:rPr lang="en-IN" sz="3000" dirty="0">
                <a:solidFill>
                  <a:srgbClr val="C00000"/>
                </a:solidFill>
                <a:latin typeface="Rockwell" panose="02060603020205020403" pitchFamily="18" charset="0"/>
              </a:rPr>
              <a:t>neck, loss of consciousness, nausea, vomiting, back or leg pain, </a:t>
            </a:r>
            <a:r>
              <a:rPr lang="en-IN" sz="30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and photophobia.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Although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aneurysmal rupture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often occurs </a:t>
            </a:r>
            <a:r>
              <a:rPr lang="en-IN" sz="3000" dirty="0">
                <a:solidFill>
                  <a:srgbClr val="C00000"/>
                </a:solidFill>
                <a:latin typeface="Rockwell" panose="02060603020205020403" pitchFamily="18" charset="0"/>
              </a:rPr>
              <a:t>during periods of exercise or physical stress, </a:t>
            </a:r>
            <a:r>
              <a:rPr lang="en-IN" sz="30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subarachnoid </a:t>
            </a:r>
            <a:r>
              <a:rPr lang="en-IN" sz="3000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>
                <a:solidFill>
                  <a:srgbClr val="C00000"/>
                </a:solidFill>
                <a:latin typeface="Rockwell" panose="02060603020205020403" pitchFamily="18" charset="0"/>
              </a:rPr>
              <a:t>can occur at any time, including sleep.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3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64593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More than one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third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patients give a history of a premonitory, “</a:t>
            </a:r>
            <a:r>
              <a:rPr lang="en-IN" sz="3000" dirty="0">
                <a:solidFill>
                  <a:srgbClr val="C00000"/>
                </a:solidFill>
                <a:latin typeface="Rockwell" panose="02060603020205020403" pitchFamily="18" charset="0"/>
              </a:rPr>
              <a:t>sentinel headache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” in the days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to weeks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before presenting with </a:t>
            </a:r>
            <a:r>
              <a:rPr lang="en-IN" sz="3000" dirty="0">
                <a:solidFill>
                  <a:srgbClr val="C00000"/>
                </a:solidFill>
                <a:latin typeface="Rockwell" panose="02060603020205020403" pitchFamily="18" charset="0"/>
              </a:rPr>
              <a:t>subarachnoid </a:t>
            </a:r>
            <a:r>
              <a:rPr lang="en-IN" sz="3000" dirty="0" err="1">
                <a:solidFill>
                  <a:srgbClr val="C0000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C00000"/>
                </a:solidFill>
                <a:latin typeface="Rockwell" panose="02060603020205020403" pitchFamily="18" charset="0"/>
              </a:rPr>
              <a:t>. </a:t>
            </a:r>
            <a:endParaRPr lang="en-IN" sz="3000" dirty="0" smtClean="0">
              <a:solidFill>
                <a:srgbClr val="C00000"/>
              </a:solidFill>
              <a:latin typeface="Rockwell" panose="02060603020205020403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These prodromal symptoms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are usually caused by minor leaks of blood from the aneurysm,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but they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also may be caused by acute thrombosis or expansion of an aneurysm.</a:t>
            </a:r>
          </a:p>
        </p:txBody>
      </p:sp>
    </p:spTree>
    <p:extLst>
      <p:ext uri="{BB962C8B-B14F-4D97-AF65-F5344CB8AC3E}">
        <p14:creationId xmlns:p14="http://schemas.microsoft.com/office/powerpoint/2010/main" val="25213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N" sz="3000" b="1" dirty="0">
                <a:solidFill>
                  <a:srgbClr val="FFFFFF"/>
                </a:solidFill>
                <a:latin typeface="Rockwell" panose="02060603020205020403" pitchFamily="18" charset="0"/>
              </a:rPr>
              <a:t>DIAGNOSIS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353606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about 15% of patients, subarachnoid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is initially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misdiagnosed as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 migraine headache or viral syndrome, especially in patients with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milder symptoms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Neck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stiffness, seizures, diastolic blood pressure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above 110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mm Hg, vomiting, and headache increase the likelihood of a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hemorrhagic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stroke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rather than an ischemic stroke, but neuroimaging is required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for reliable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diagnosis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Approximately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40% of misdiagnosed patients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experience subsequent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neurologic deterioration due to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rebleeding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hydrocephalus,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or vasospasm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before returning to medical attention. </a:t>
            </a:r>
          </a:p>
        </p:txBody>
      </p:sp>
    </p:spTree>
    <p:extLst>
      <p:ext uri="{BB962C8B-B14F-4D97-AF65-F5344CB8AC3E}">
        <p14:creationId xmlns:p14="http://schemas.microsoft.com/office/powerpoint/2010/main" val="172056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61699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 high degree of vigilance is required to establish the diagnosis of subarachnoid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by either computed tomography (CT) or lumbar puncture if the initial CT scan is normal.</a:t>
            </a:r>
          </a:p>
        </p:txBody>
      </p:sp>
    </p:spTree>
    <p:extLst>
      <p:ext uri="{BB962C8B-B14F-4D97-AF65-F5344CB8AC3E}">
        <p14:creationId xmlns:p14="http://schemas.microsoft.com/office/powerpoint/2010/main" val="35147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629166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In more severe instances, </a:t>
            </a:r>
            <a:r>
              <a:rPr lang="en-IN" sz="3000" b="0" i="1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global </a:t>
            </a:r>
            <a:r>
              <a:rPr lang="en-IN" sz="3000" b="0" i="1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hypoxia-ischemia</a:t>
            </a:r>
            <a:r>
              <a:rPr lang="en-IN" sz="3000" b="0" i="1" u="none" strike="noStrike" baseline="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causes widespread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brain injury; the constellation of cognitive </a:t>
            </a:r>
            <a:r>
              <a:rPr lang="en-IN" sz="3000" b="0" i="0" u="none" strike="noStrike" baseline="0" dirty="0" err="1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sequelae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that ensues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is called</a:t>
            </a:r>
            <a:r>
              <a:rPr lang="en-IN" sz="3000" b="0" i="0" u="none" strike="noStrike" baseline="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IN" sz="3000" b="0" i="1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hypoxic-ischemic encephalopathy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1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Focal ischemia</a:t>
            </a:r>
            <a:r>
              <a:rPr lang="en-IN" sz="3000" b="0" i="1" u="none" strike="noStrike" dirty="0" smtClean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or infarction, conversely, is usually caused by thrombosis of the cerebral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vessels themselves or by emboli from a proximal arterial source or the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heart.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1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Intracranial </a:t>
            </a:r>
            <a:r>
              <a:rPr lang="en-IN" sz="3000" b="0" i="1" u="none" strike="noStrike" baseline="0" dirty="0" err="1" smtClean="0">
                <a:solidFill>
                  <a:srgbClr val="FF000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b="0" i="1" u="none" strike="noStrike" baseline="0" dirty="0" smtClean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is caused by bleeding directly into or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around the brain; it produces neurologic symptoms by producing a mass effect on neural structures, from the toxic effects of blood itself, or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by increasing intracranial pressure.</a:t>
            </a:r>
            <a:endParaRPr lang="en-IN" sz="3000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4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N" sz="3000" b="1" dirty="0">
                <a:solidFill>
                  <a:schemeClr val="bg1"/>
                </a:solidFill>
                <a:latin typeface="Rockwell" panose="02060603020205020403" pitchFamily="18" charset="0"/>
              </a:rPr>
              <a:t>INTRACEREBRAL HEMORRHAGE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693558"/>
            <a:ext cx="1219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Intracerebral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is defined as acute spontaneous bleeding into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brain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parenchyma.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Primary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results from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microscopic small-artery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degeneration in the brain, caused by either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chronic, poorly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controlled hypertension (80% of cases) or amyloid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angiopathy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(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20%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cases).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Secondary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refers to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intraparenchymal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bleeding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from a diagnosable anatomic vascular lesion or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coagulopathy.</a:t>
            </a:r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000" b="1" dirty="0">
                <a:solidFill>
                  <a:srgbClr val="FFFFFF"/>
                </a:solidFill>
                <a:latin typeface="Rockwell" panose="02060603020205020403" pitchFamily="18" charset="0"/>
              </a:rPr>
              <a:t>EPIDEMIOLOGY</a:t>
            </a:r>
            <a:endParaRPr lang="en-IN" sz="3000" b="1" dirty="0"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5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Intracerebral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is responsible for 10 to 15% of all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strokes.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most important risk factor for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haemorrhage 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hypertension, particularly when it is poorly controlled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Age-adjusted rates for men are about 50% higher than those for women.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Other risk factors for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include heavy alcohol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use, coagulopathy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and low serum cholesterol levels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94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N" sz="3000" b="1" dirty="0">
                <a:solidFill>
                  <a:srgbClr val="FFFFFF"/>
                </a:solidFill>
                <a:latin typeface="Rockwell" panose="02060603020205020403" pitchFamily="18" charset="0"/>
              </a:rPr>
              <a:t>PATHOBIOLOGY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65525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Primary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typically consists of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large,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spaceoccupying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confluent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area of blood that has clotted within the brain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parenchyma.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Abrupt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arterial rupture leads to rapid accumulation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of blood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within the brain parenchyma, thereby causing increased local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tissue pressure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physical distortion, and displacement of the brain.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After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bleeding has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stopped, the blood clots.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Plasma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that is rich in thrombin and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other clotting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factors then seeps into the surrounding brain tissue, where it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triggers a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cascade of secondary brain injury that evolves during days to weeks.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1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058669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This unique form of </a:t>
            </a:r>
            <a:r>
              <a:rPr lang="en-IN" sz="3000" i="1" dirty="0" err="1">
                <a:solidFill>
                  <a:srgbClr val="C00000"/>
                </a:solidFill>
                <a:latin typeface="Rockwell" panose="02060603020205020403" pitchFamily="18" charset="0"/>
              </a:rPr>
              <a:t>neurohemoinflammation</a:t>
            </a:r>
            <a:r>
              <a:rPr lang="en-IN" sz="3000" i="1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causes local brain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edema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programmed neuronal and glial apoptotic cell death, and breakdown of the brain-blood barrier.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82" y="2535997"/>
            <a:ext cx="4438823" cy="43220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62411" y="2535997"/>
            <a:ext cx="6096000" cy="42780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/>
            <a:r>
              <a:rPr lang="en-IN" sz="1700" b="1" dirty="0">
                <a:solidFill>
                  <a:srgbClr val="7030A0"/>
                </a:solidFill>
                <a:latin typeface="Rockwell" panose="02060603020205020403" pitchFamily="18" charset="0"/>
              </a:rPr>
              <a:t>Typical sites and sources of </a:t>
            </a:r>
            <a:r>
              <a:rPr lang="en-IN" sz="1700" b="1" dirty="0" err="1">
                <a:solidFill>
                  <a:srgbClr val="7030A0"/>
                </a:solidFill>
                <a:latin typeface="Rockwell" panose="02060603020205020403" pitchFamily="18" charset="0"/>
              </a:rPr>
              <a:t>intracerebral</a:t>
            </a:r>
            <a:r>
              <a:rPr lang="en-IN" sz="1700" b="1" dirty="0">
                <a:solidFill>
                  <a:srgbClr val="7030A0"/>
                </a:solidFill>
                <a:latin typeface="Rockwell" panose="02060603020205020403" pitchFamily="18" charset="0"/>
              </a:rPr>
              <a:t> </a:t>
            </a:r>
            <a:r>
              <a:rPr lang="en-IN" sz="1700" b="1" dirty="0" err="1">
                <a:solidFill>
                  <a:srgbClr val="7030A0"/>
                </a:solidFill>
                <a:latin typeface="Rockwell" panose="02060603020205020403" pitchFamily="18" charset="0"/>
              </a:rPr>
              <a:t>hemorrhage</a:t>
            </a:r>
            <a:r>
              <a:rPr lang="en-IN" sz="1700" b="1" dirty="0">
                <a:solidFill>
                  <a:srgbClr val="7030A0"/>
                </a:solidFill>
                <a:latin typeface="Rockwell" panose="02060603020205020403" pitchFamily="18" charset="0"/>
              </a:rPr>
              <a:t>.</a:t>
            </a:r>
            <a:r>
              <a:rPr lang="en-IN" sz="1700" b="1" dirty="0">
                <a:latin typeface="Rockwell" panose="02060603020205020403" pitchFamily="18" charset="0"/>
              </a:rPr>
              <a:t> </a:t>
            </a:r>
            <a:endParaRPr lang="en-IN" sz="1700" b="1" dirty="0" smtClean="0">
              <a:latin typeface="Rockwell" panose="02060603020205020403" pitchFamily="18" charset="0"/>
            </a:endParaRPr>
          </a:p>
          <a:p>
            <a:pPr marL="342900" indent="-342900" algn="just">
              <a:buAutoNum type="alphaUcParenBoth"/>
            </a:pP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Intracerebral </a:t>
            </a:r>
            <a:r>
              <a:rPr lang="en-IN" sz="1700" b="1" dirty="0" err="1" smtClean="0">
                <a:solidFill>
                  <a:srgbClr val="C00000"/>
                </a:solidFill>
                <a:latin typeface="Rockwell" panose="02060603020205020403" pitchFamily="18" charset="0"/>
              </a:rPr>
              <a:t>hemorrhages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 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most commonly involve the cerebral lobes and originate from 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penetrating cortical 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branches of the anterior, middle, or posterior cerebral 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arteries; </a:t>
            </a:r>
          </a:p>
          <a:p>
            <a:pPr marL="342900" indent="-342900" algn="just">
              <a:buAutoNum type="alphaUcParenBoth"/>
            </a:pP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the basal ganglia 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and originate from ascending </a:t>
            </a:r>
            <a:r>
              <a:rPr lang="en-IN" sz="1700" b="1" dirty="0" err="1">
                <a:solidFill>
                  <a:srgbClr val="C00000"/>
                </a:solidFill>
                <a:latin typeface="Rockwell" panose="02060603020205020403" pitchFamily="18" charset="0"/>
              </a:rPr>
              <a:t>lenticulostriate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 branches of the middle 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cerebral artery;</a:t>
            </a:r>
          </a:p>
          <a:p>
            <a:pPr marL="342900" indent="-342900" algn="just">
              <a:buAutoNum type="alphaUcParenBoth"/>
            </a:pP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the 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thalamus and originate from ascending </a:t>
            </a:r>
            <a:r>
              <a:rPr lang="en-IN" sz="1700" b="1" dirty="0" err="1">
                <a:solidFill>
                  <a:srgbClr val="C00000"/>
                </a:solidFill>
                <a:latin typeface="Rockwell" panose="02060603020205020403" pitchFamily="18" charset="0"/>
              </a:rPr>
              <a:t>thalamogeniculate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 branches 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of the 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posterior cerebral 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artery; </a:t>
            </a:r>
          </a:p>
          <a:p>
            <a:pPr marL="342900" indent="-342900" algn="just">
              <a:buAutoNum type="alphaUcParenBoth"/>
            </a:pP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the 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pons and originate from </a:t>
            </a:r>
            <a:r>
              <a:rPr lang="en-IN" sz="1700" b="1" dirty="0" err="1">
                <a:solidFill>
                  <a:srgbClr val="C00000"/>
                </a:solidFill>
                <a:latin typeface="Rockwell" panose="02060603020205020403" pitchFamily="18" charset="0"/>
              </a:rPr>
              <a:t>paramedian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 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branches of 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the basilar 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artery; </a:t>
            </a:r>
          </a:p>
          <a:p>
            <a:pPr marL="342900" indent="-342900" algn="just">
              <a:buAutoNum type="alphaUcParenBoth"/>
            </a:pP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the 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cerebellum and originate from penetrating branches 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of the </a:t>
            </a:r>
            <a:r>
              <a:rPr lang="en-IN" sz="1700" b="1" dirty="0">
                <a:solidFill>
                  <a:srgbClr val="C00000"/>
                </a:solidFill>
                <a:latin typeface="Rockwell" panose="02060603020205020403" pitchFamily="18" charset="0"/>
              </a:rPr>
              <a:t>posterior inferior, anterior inferior, and superior cerebellar </a:t>
            </a:r>
            <a:r>
              <a:rPr lang="en-IN" sz="1700" b="1" dirty="0" smtClean="0">
                <a:solidFill>
                  <a:srgbClr val="C00000"/>
                </a:solidFill>
                <a:latin typeface="Rockwell" panose="02060603020205020403" pitchFamily="18" charset="0"/>
              </a:rPr>
              <a:t>arteries.</a:t>
            </a:r>
            <a:endParaRPr lang="en-IN" sz="1700" b="1" dirty="0">
              <a:solidFill>
                <a:srgbClr val="C0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N" sz="3000" b="1">
                <a:solidFill>
                  <a:prstClr val="white"/>
                </a:solidFill>
                <a:latin typeface="Rockwell" panose="02060603020205020403" pitchFamily="18" charset="0"/>
              </a:rPr>
              <a:t>CLINICAL MANIFESTATIONS</a:t>
            </a:r>
            <a:endParaRPr lang="en-IN" sz="3000" b="1" dirty="0">
              <a:solidFill>
                <a:prstClr val="white"/>
              </a:solidFill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29919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Primary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usually is manifested as an acute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focal neurologic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deficit.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clinically indistinguishable from ischemic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stroke,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except that the onset and evolution of the deficit tend to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be more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violent.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aneurysmal subarachnoid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which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often causes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 dramatic surge in ICP with sudden loss of consciousness at its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onset,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tends to produce progressive headache,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vomiting, and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 depressed level of consciousness during several hours.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 fulminant cases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however, catastrophic bleeding can lead to a massive hematoma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and brain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death within 6 hours of onset.</a:t>
            </a:r>
          </a:p>
        </p:txBody>
      </p:sp>
    </p:spTree>
    <p:extLst>
      <p:ext uri="{BB962C8B-B14F-4D97-AF65-F5344CB8AC3E}">
        <p14:creationId xmlns:p14="http://schemas.microsoft.com/office/powerpoint/2010/main" val="38999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088252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i="1" dirty="0">
                <a:solidFill>
                  <a:srgbClr val="0070C0"/>
                </a:solidFill>
                <a:latin typeface="Rockwell" panose="02060603020205020403" pitchFamily="18" charset="0"/>
              </a:rPr>
              <a:t>putamen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the site most frequently affected. When 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expanding hematoma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involves the adjacent internal capsule, patients develop dense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contralateral hemiparesis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usually with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hemianesthesia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and hemianopia.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Larger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hemorrhages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progressively affect the overlying cortex, thereby resulting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 aphasia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hemispatial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neglect, and contralateral gaze paresis.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When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haemorrhage arises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the </a:t>
            </a:r>
            <a:r>
              <a:rPr lang="en-IN" sz="3000" i="1" dirty="0">
                <a:solidFill>
                  <a:srgbClr val="0070C0"/>
                </a:solidFill>
                <a:latin typeface="Rockwell" panose="02060603020205020403" pitchFamily="18" charset="0"/>
              </a:rPr>
              <a:t>thalamus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hemianesthesia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can initially precede the hemiparesis.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completed syndrome is usually characterized by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dense contralateral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sensorimotor deficit that may be accompanied by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contralateral visual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field deficit, impaired upward gaze, or both.</a:t>
            </a:r>
          </a:p>
        </p:txBody>
      </p:sp>
    </p:spTree>
    <p:extLst>
      <p:ext uri="{BB962C8B-B14F-4D97-AF65-F5344CB8AC3E}">
        <p14:creationId xmlns:p14="http://schemas.microsoft.com/office/powerpoint/2010/main" val="25701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5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i="1" dirty="0">
                <a:solidFill>
                  <a:srgbClr val="0070C0"/>
                </a:solidFill>
                <a:latin typeface="Rockwell" panose="02060603020205020403" pitchFamily="18" charset="0"/>
              </a:rPr>
              <a:t>Lobar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which usually originate at the junctions between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gray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and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white matter in the cerebral hemispheres, may result from either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hypertension 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amyloid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angiopathy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Deep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parenchymal cerebral bleeding ruptures into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ventricular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system, thereby causing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intraventricular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Blood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third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or fourth ventricle blocks the normal anterograde flow of CSF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through 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ventricular system, thereby resulting in acute hydrocephalus and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intracranial hypertension.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Left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untreated, massive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intraventricular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haemorrhage results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rapid descent into coma with motor posturing and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rostrocaudal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loss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brain stem reflexes.</a:t>
            </a:r>
          </a:p>
        </p:txBody>
      </p:sp>
    </p:spTree>
    <p:extLst>
      <p:ext uri="{BB962C8B-B14F-4D97-AF65-F5344CB8AC3E}">
        <p14:creationId xmlns:p14="http://schemas.microsoft.com/office/powerpoint/2010/main" val="14025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4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i="1" dirty="0">
                <a:solidFill>
                  <a:srgbClr val="0070C0"/>
                </a:solidFill>
                <a:latin typeface="Rockwell" panose="02060603020205020403" pitchFamily="18" charset="0"/>
              </a:rPr>
              <a:t>Pontine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typically causes coma with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quadriparesis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, grossly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disconjugate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ocular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motility disorders, and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miotic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pupils, although small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hemorrhages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may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mimic syndromes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infarction.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i="1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Cerebellar </a:t>
            </a:r>
            <a:r>
              <a:rPr lang="en-IN" sz="3000" i="1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i="1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usually begins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abruptly with vomiting and ataxia that usually is severe enough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to prevent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standing and walking.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occasionally accompanied by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dysarthria, adjacent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cranial nerve (mostly sixth and seventh) dysfunction, and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paralysis 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conjugate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ipsilateral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gaze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Seizures complicate the course of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haemorrhage.</a:t>
            </a:r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IN" sz="3000" b="1" dirty="0">
                <a:solidFill>
                  <a:schemeClr val="bg1"/>
                </a:solidFill>
                <a:latin typeface="Rockwell" panose="02060603020205020403" pitchFamily="18" charset="0"/>
              </a:rPr>
              <a:t>DIAGNOSIS</a:t>
            </a:r>
            <a:endParaRPr lang="en-IN" sz="30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32723"/>
            <a:ext cx="12192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cannot be distinguished from ischemic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stroke on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basis of clinical findings alone.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just"/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Nonenhanced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CT imaging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of the brain is the method of choice for making 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emergency diagnosis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of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haemorrhage.</a:t>
            </a:r>
          </a:p>
          <a:p>
            <a:pPr algn="just"/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readily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demonstrates the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size and location of the hematoma, any extension into 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ventricular system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the degree of surrounding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edema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, and tissue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displacement, such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as a midline shift, due to mass effect.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algn="just"/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angiography may reveal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secondary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intracerebral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hemorrhage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due to an aneurysm or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arteriovenous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malformation 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active extravasation of contrast material into the clot (“</a:t>
            </a:r>
            <a:r>
              <a:rPr lang="en-IN" sz="3000" dirty="0" smtClean="0">
                <a:solidFill>
                  <a:srgbClr val="C00000"/>
                </a:solidFill>
                <a:latin typeface="Rockwell" panose="02060603020205020403" pitchFamily="18" charset="0"/>
              </a:rPr>
              <a:t>spot sign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”), which implies an increased risk of early growth of the hematoma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when it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is identified soon after the onset of symptoms</a:t>
            </a:r>
          </a:p>
        </p:txBody>
      </p:sp>
    </p:spTree>
    <p:extLst>
      <p:ext uri="{BB962C8B-B14F-4D97-AF65-F5344CB8AC3E}">
        <p14:creationId xmlns:p14="http://schemas.microsoft.com/office/powerpoint/2010/main" val="44215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503019"/>
            <a:ext cx="10515600" cy="1325563"/>
          </a:xfrm>
        </p:spPr>
        <p:txBody>
          <a:bodyPr/>
          <a:lstStyle/>
          <a:p>
            <a:pPr algn="ctr"/>
            <a:r>
              <a:rPr lang="en-IN" b="1" dirty="0" smtClean="0">
                <a:solidFill>
                  <a:srgbClr val="C00000"/>
                </a:solidFill>
                <a:latin typeface="Blackadder ITC" panose="04020505051007020D02" pitchFamily="82" charset="0"/>
              </a:rPr>
              <a:t>Doubts??</a:t>
            </a:r>
            <a:endParaRPr lang="en-IN" b="1" dirty="0">
              <a:solidFill>
                <a:srgbClr val="C0000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23102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Clinical manifestations depend on the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location and extent of damage to neural structures.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Although risk factors and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treatments may overlap, cerebrovascular diseases are </a:t>
            </a:r>
            <a:r>
              <a:rPr lang="en-IN" sz="3000" b="0" i="0" u="none" strike="noStrike" baseline="0" dirty="0" err="1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pathophysiologically</a:t>
            </a:r>
            <a:r>
              <a:rPr lang="en-IN" sz="3000" dirty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divided into those in which an insufficiency in the blood supply causes ischemic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injury and those in which bleeding, either into the parenchyma or into the space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between the </a:t>
            </a:r>
            <a:r>
              <a:rPr lang="en-IN" sz="3000" b="0" i="0" u="none" strike="noStrike" baseline="0" dirty="0" err="1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pial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and arachnoid coverings over the brain or spinal cord,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causes direct neural injury, leads to secondary ischemic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injury, or acts as a space-occupying lesion.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Cerebrovascular disease is</a:t>
            </a:r>
            <a:r>
              <a:rPr lang="en-IN" sz="3000" b="0" i="0" u="none" strike="noStrike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 </a:t>
            </a:r>
            <a:r>
              <a:rPr lang="en-IN" sz="3000" b="0" i="0" u="none" strike="noStrike" baseline="0" dirty="0" smtClean="0">
                <a:solidFill>
                  <a:schemeClr val="accent1">
                    <a:lumMod val="75000"/>
                  </a:schemeClr>
                </a:solidFill>
                <a:latin typeface="Rockwell" panose="02060603020205020403" pitchFamily="18" charset="0"/>
              </a:rPr>
              <a:t>often both preventable and treatable.</a:t>
            </a:r>
            <a:endParaRPr lang="en-IN" sz="3000" dirty="0">
              <a:solidFill>
                <a:schemeClr val="accent1">
                  <a:lumMod val="7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03799"/>
            <a:ext cx="1219199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Stroke, which is a generic term for cerebrovascular disease, has fallen from the third to the fourth leading cause of death in the behind heart disease, cancer, and lung and respiratory diseases.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The risk of stroke generally increases with age, and it doubles for every decade after the age of 55 years.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Poor diet, lack of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exercise, cigarette Smoking, exposure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to environmental tobacco smoke,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obesity,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and excess alcohol consumption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are lifestyle factors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that greatly increase the risk of stroke.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Of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medical conditions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that increase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risk of stroke, hypertension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has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the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highest population-attributable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risk. </a:t>
            </a:r>
          </a:p>
        </p:txBody>
      </p:sp>
    </p:spTree>
    <p:extLst>
      <p:ext uri="{BB962C8B-B14F-4D97-AF65-F5344CB8AC3E}">
        <p14:creationId xmlns:p14="http://schemas.microsoft.com/office/powerpoint/2010/main" val="31039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81435"/>
            <a:ext cx="12192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Other stroke risk factors include atrial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fibrillation, diabetes,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dyslipidemia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, inflammatory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states, elevated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homocysteine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levels, high lipoprotein (a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), carotid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artery stenosis, patent foramen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ovale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other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congenital heart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defects, and sleep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apnea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. 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Coagulation disorders,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oral contraceptive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agents,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and migraine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headache with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aura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also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may contribute to the risk.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Mendelian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 diseases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associated with stroke include sickle cell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disease; mitochondrial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encephalopathy, lactic acidosis, and stroke (MELAS);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cerebral autosomal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dominant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arteriopathy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with subcortical infarcts and </a:t>
            </a:r>
            <a:r>
              <a:rPr lang="en-IN" sz="3000" dirty="0" err="1" smtClean="0">
                <a:solidFill>
                  <a:srgbClr val="0070C0"/>
                </a:solidFill>
                <a:latin typeface="Rockwell" panose="02060603020205020403" pitchFamily="18" charset="0"/>
              </a:rPr>
              <a:t>leukoencephalopathy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;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Fabry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disease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and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Marfan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syndrome. </a:t>
            </a:r>
            <a:endParaRPr lang="en-IN" sz="3000" dirty="0">
              <a:solidFill>
                <a:srgbClr val="0070C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071548"/>
            <a:ext cx="1219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addition, autosomal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dominant polycystic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kidney disease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associated with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intracranial aneurysms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and </a:t>
            </a:r>
            <a:r>
              <a:rPr lang="en-IN" sz="3000" dirty="0" err="1">
                <a:solidFill>
                  <a:srgbClr val="0070C0"/>
                </a:solidFill>
                <a:latin typeface="Rockwell" panose="02060603020205020403" pitchFamily="18" charset="0"/>
              </a:rPr>
              <a:t>fibromuscular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 dysplasia.</a:t>
            </a:r>
          </a:p>
        </p:txBody>
      </p:sp>
    </p:spTree>
    <p:extLst>
      <p:ext uri="{BB962C8B-B14F-4D97-AF65-F5344CB8AC3E}">
        <p14:creationId xmlns:p14="http://schemas.microsoft.com/office/powerpoint/2010/main" val="22681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327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8" t="28059" r="28699" b="31188"/>
          <a:stretch/>
        </p:blipFill>
        <p:spPr>
          <a:xfrm>
            <a:off x="10704512" y="1"/>
            <a:ext cx="1487488" cy="946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946584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3000" dirty="0">
                <a:solidFill>
                  <a:srgbClr val="FF0000"/>
                </a:solidFill>
                <a:latin typeface="Rockwell" panose="02060603020205020403" pitchFamily="18" charset="0"/>
              </a:rPr>
              <a:t>CEREBRAL ISCHEMIA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Because of its high metabolic demands, brain function is completely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dependent on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its supply of blood and oxygen. </a:t>
            </a:r>
            <a:endParaRPr lang="en-IN" sz="3000" dirty="0" smtClean="0">
              <a:solidFill>
                <a:srgbClr val="0070C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Clinical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symptoms ensue when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global 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regional blood supply falls below the critical 50 mL per 100 g per minute.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Permanent neural injury does not occur if the supply of blood and oxygen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is quickly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restored, such as with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faint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the setting of a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global reduction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 the supply of blood or oxygen or a transient ischemic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attack with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brief, local reductions in cerebral blood flow.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Certain groups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of neurons may be particularly vulnerable to hypoxic-ischemic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injury.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Hypoxic-ischemic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injury can be global, </a:t>
            </a:r>
            <a:r>
              <a:rPr lang="en-IN" sz="3000" dirty="0" smtClean="0">
                <a:solidFill>
                  <a:srgbClr val="0070C0"/>
                </a:solidFill>
                <a:latin typeface="Rockwell" panose="02060603020205020403" pitchFamily="18" charset="0"/>
              </a:rPr>
              <a:t>diffuse, or </a:t>
            </a:r>
            <a:r>
              <a:rPr lang="en-IN" sz="3000" dirty="0">
                <a:solidFill>
                  <a:srgbClr val="0070C0"/>
                </a:solidFill>
                <a:latin typeface="Rockwell" panose="02060603020205020403" pitchFamily="18" charset="0"/>
              </a:rPr>
              <a:t>focal.</a:t>
            </a:r>
          </a:p>
        </p:txBody>
      </p:sp>
    </p:spTree>
    <p:extLst>
      <p:ext uri="{BB962C8B-B14F-4D97-AF65-F5344CB8AC3E}">
        <p14:creationId xmlns:p14="http://schemas.microsoft.com/office/powerpoint/2010/main" val="95508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4001</Words>
  <Application>Microsoft Office PowerPoint</Application>
  <PresentationFormat>Widescreen</PresentationFormat>
  <Paragraphs>202</Paragraphs>
  <Slides>49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ArnoPro-Regular</vt:lpstr>
      <vt:lpstr>Baskerville Old Face</vt:lpstr>
      <vt:lpstr>Blackadder ITC</vt:lpstr>
      <vt:lpstr>Calibri</vt:lpstr>
      <vt:lpstr>Calibri Light</vt:lpstr>
      <vt:lpstr>Rockwell</vt:lpstr>
      <vt:lpstr>Wingdings</vt:lpstr>
      <vt:lpstr>Office Theme</vt:lpstr>
      <vt:lpstr>Cerebrovascular Accident (CVA)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Doubts??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Cerebrovascular Accident (CVA)</dc:title>
  <dc:creator>User</dc:creator>
  <cp:lastModifiedBy>User</cp:lastModifiedBy>
  <cp:revision>28</cp:revision>
  <dcterms:created xsi:type="dcterms:W3CDTF">2020-10-17T10:53:22Z</dcterms:created>
  <dcterms:modified xsi:type="dcterms:W3CDTF">2020-11-22T03:08:08Z</dcterms:modified>
</cp:coreProperties>
</file>